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5" r:id="rId3"/>
    <p:sldId id="266" r:id="rId4"/>
    <p:sldId id="257" r:id="rId5"/>
    <p:sldId id="258" r:id="rId6"/>
    <p:sldId id="260" r:id="rId7"/>
    <p:sldId id="262" r:id="rId8"/>
    <p:sldId id="263" r:id="rId9"/>
    <p:sldId id="264" r:id="rId10"/>
    <p:sldId id="267" r:id="rId11"/>
    <p:sldId id="268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39" d="100"/>
          <a:sy n="39" d="100"/>
        </p:scale>
        <p:origin x="909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/>
              <a:t>Sykefravær i %</a:t>
            </a:r>
            <a:r>
              <a:rPr lang="nb-NO" baseline="0" dirty="0"/>
              <a:t> UiO/OD</a:t>
            </a:r>
            <a:endParaRPr lang="nb-NO" dirty="0"/>
          </a:p>
        </c:rich>
      </c:tx>
      <c:layout>
        <c:manualLayout>
          <c:xMode val="edge"/>
          <c:yMode val="edge"/>
          <c:x val="0.2775789222926294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'div. kurver'!$H$2</c:f>
              <c:strCache>
                <c:ptCount val="1"/>
                <c:pt idx="0">
                  <c:v>UiO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'div. kurver'!$G$3:$G$6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'div. kurver'!$H$3:$H$6</c:f>
              <c:numCache>
                <c:formatCode>General</c:formatCode>
                <c:ptCount val="4"/>
                <c:pt idx="0">
                  <c:v>4.4400000000000004</c:v>
                </c:pt>
                <c:pt idx="1">
                  <c:v>4.26</c:v>
                </c:pt>
                <c:pt idx="2">
                  <c:v>4.71</c:v>
                </c:pt>
                <c:pt idx="3">
                  <c:v>4.76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36-4910-B78D-D380B02C4F38}"/>
            </c:ext>
          </c:extLst>
        </c:ser>
        <c:ser>
          <c:idx val="1"/>
          <c:order val="1"/>
          <c:tx>
            <c:strRef>
              <c:f>'div. kurver'!$I$2</c:f>
              <c:strCache>
                <c:ptCount val="1"/>
                <c:pt idx="0">
                  <c:v>OD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'div. kurver'!$G$3:$G$6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'div. kurver'!$I$3:$I$6</c:f>
              <c:numCache>
                <c:formatCode>General</c:formatCode>
                <c:ptCount val="4"/>
                <c:pt idx="0">
                  <c:v>5.8</c:v>
                </c:pt>
                <c:pt idx="1">
                  <c:v>4.62</c:v>
                </c:pt>
                <c:pt idx="2">
                  <c:v>7.17</c:v>
                </c:pt>
                <c:pt idx="3">
                  <c:v>8.1300000000000008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36-4910-B78D-D380B02C4F3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1966899456"/>
        <c:axId val="1966897056"/>
        <c:axId val="0"/>
      </c:bar3DChart>
      <c:catAx>
        <c:axId val="19668994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966897056"/>
        <c:crosses val="autoZero"/>
        <c:auto val="1"/>
        <c:lblAlgn val="ctr"/>
        <c:lblOffset val="100"/>
        <c:noMultiLvlLbl val="0"/>
      </c:catAx>
      <c:valAx>
        <c:axId val="19668970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6689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3115441421697082"/>
          <c:y val="0.12131309507641899"/>
          <c:w val="0.21514107389585022"/>
          <c:h val="5.92781373663805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/>
              <a:t>Sykefravær i % i Norge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'div. kurver'!$D$50</c:f>
              <c:strCache>
                <c:ptCount val="1"/>
                <c:pt idx="0">
                  <c:v>sykefravær i Norge (ssb)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'div. kurver'!$C$51:$C$54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'div. kurver'!$D$51:$D$54</c:f>
              <c:numCache>
                <c:formatCode>0.00</c:formatCode>
                <c:ptCount val="4"/>
                <c:pt idx="0">
                  <c:v>4.5</c:v>
                </c:pt>
                <c:pt idx="1">
                  <c:v>4.4000000000000004</c:v>
                </c:pt>
                <c:pt idx="2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6B-4E80-947E-49436184F655}"/>
            </c:ext>
          </c:extLst>
        </c:ser>
        <c:ser>
          <c:idx val="1"/>
          <c:order val="1"/>
          <c:tx>
            <c:strRef>
              <c:f>'div. kurver'!$E$50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'div. kurver'!$C$51:$C$54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'div. kurver'!$E$51:$E$54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C76B-4E80-947E-49436184F65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240060976"/>
        <c:axId val="240059056"/>
        <c:axId val="0"/>
      </c:bar3DChart>
      <c:catAx>
        <c:axId val="2400609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40059056"/>
        <c:crosses val="autoZero"/>
        <c:auto val="1"/>
        <c:lblAlgn val="ctr"/>
        <c:lblOffset val="100"/>
        <c:noMultiLvlLbl val="0"/>
      </c:catAx>
      <c:valAx>
        <c:axId val="240059056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24006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/>
              <a:t>Sykefravær i % OD egenmeldt/legemeldt</a:t>
            </a:r>
          </a:p>
        </c:rich>
      </c:tx>
      <c:layout>
        <c:manualLayout>
          <c:xMode val="edge"/>
          <c:yMode val="edge"/>
          <c:x val="0.30255444773882323"/>
          <c:y val="3.51275392439613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'div. kurver'!$D$10</c:f>
              <c:strCache>
                <c:ptCount val="1"/>
                <c:pt idx="0">
                  <c:v>egenmeldt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'div. kurver'!$C$11:$C$14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'div. kurver'!$D$11:$D$14</c:f>
              <c:numCache>
                <c:formatCode>General</c:formatCode>
                <c:ptCount val="4"/>
                <c:pt idx="0">
                  <c:v>1.36</c:v>
                </c:pt>
                <c:pt idx="1">
                  <c:v>1.35</c:v>
                </c:pt>
                <c:pt idx="2">
                  <c:v>1.18</c:v>
                </c:pt>
                <c:pt idx="3">
                  <c:v>1.1599999999999999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63-409A-B7AE-0E13411768DE}"/>
            </c:ext>
          </c:extLst>
        </c:ser>
        <c:ser>
          <c:idx val="1"/>
          <c:order val="1"/>
          <c:tx>
            <c:strRef>
              <c:f>'div. kurver'!$E$10</c:f>
              <c:strCache>
                <c:ptCount val="1"/>
                <c:pt idx="0">
                  <c:v>legemeldt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'div. kurver'!$C$11:$C$14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'div. kurver'!$E$11:$E$14</c:f>
              <c:numCache>
                <c:formatCode>General</c:formatCode>
                <c:ptCount val="4"/>
                <c:pt idx="0">
                  <c:v>4.4400000000000004</c:v>
                </c:pt>
                <c:pt idx="1">
                  <c:v>3.27</c:v>
                </c:pt>
                <c:pt idx="2">
                  <c:v>5.98</c:v>
                </c:pt>
                <c:pt idx="3">
                  <c:v>6.97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63-409A-B7AE-0E13411768D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169422976"/>
        <c:axId val="169424416"/>
        <c:axId val="0"/>
      </c:bar3DChart>
      <c:catAx>
        <c:axId val="1694229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9424416"/>
        <c:crosses val="autoZero"/>
        <c:auto val="1"/>
        <c:lblAlgn val="ctr"/>
        <c:lblOffset val="100"/>
        <c:noMultiLvlLbl val="0"/>
      </c:catAx>
      <c:valAx>
        <c:axId val="1694244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942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/>
              <a:t>Sykefravær</a:t>
            </a:r>
            <a:r>
              <a:rPr lang="nb-NO" baseline="0" dirty="0"/>
              <a:t> i % UiO egenmeldt/legemeldt</a:t>
            </a:r>
            <a:endParaRPr lang="nb-NO" dirty="0"/>
          </a:p>
        </c:rich>
      </c:tx>
      <c:layout>
        <c:manualLayout>
          <c:xMode val="edge"/>
          <c:yMode val="edge"/>
          <c:x val="0.23529802463353794"/>
          <c:y val="2.331140950772488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'div. kurver'!$D$17</c:f>
              <c:strCache>
                <c:ptCount val="1"/>
                <c:pt idx="0">
                  <c:v>egenmeldt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'div. kurver'!$C$18:$C$21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'div. kurver'!$D$18:$D$21</c:f>
              <c:numCache>
                <c:formatCode>General</c:formatCode>
                <c:ptCount val="4"/>
                <c:pt idx="0">
                  <c:v>1.1299999999999999</c:v>
                </c:pt>
                <c:pt idx="1">
                  <c:v>1.1200000000000001</c:v>
                </c:pt>
                <c:pt idx="2" formatCode="0.00">
                  <c:v>1.2</c:v>
                </c:pt>
                <c:pt idx="3">
                  <c:v>1.27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A7-428A-BE7B-5B2906ED271D}"/>
            </c:ext>
          </c:extLst>
        </c:ser>
        <c:ser>
          <c:idx val="1"/>
          <c:order val="1"/>
          <c:tx>
            <c:strRef>
              <c:f>'div. kurver'!$E$17</c:f>
              <c:strCache>
                <c:ptCount val="1"/>
                <c:pt idx="0">
                  <c:v>legemeldt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'div. kurver'!$C$18:$C$21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'div. kurver'!$E$18:$E$21</c:f>
              <c:numCache>
                <c:formatCode>General</c:formatCode>
                <c:ptCount val="4"/>
                <c:pt idx="0">
                  <c:v>3.31</c:v>
                </c:pt>
                <c:pt idx="1">
                  <c:v>3.14</c:v>
                </c:pt>
                <c:pt idx="2">
                  <c:v>3.51</c:v>
                </c:pt>
                <c:pt idx="3">
                  <c:v>3.49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A7-428A-BE7B-5B2906ED271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170632432"/>
        <c:axId val="170633392"/>
        <c:axId val="0"/>
      </c:bar3DChart>
      <c:catAx>
        <c:axId val="1706324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70633392"/>
        <c:crosses val="autoZero"/>
        <c:auto val="1"/>
        <c:lblAlgn val="ctr"/>
        <c:lblOffset val="100"/>
        <c:noMultiLvlLbl val="0"/>
      </c:catAx>
      <c:valAx>
        <c:axId val="1706333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0632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2000" b="1" dirty="0"/>
              <a:t>Sykefravær i prosent IKO 2022 - 2025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5.7812562605511535E-2"/>
          <c:y val="0.16723818350324376"/>
          <c:w val="0.9421874373944884"/>
          <c:h val="0.6149982121094919"/>
        </c:manualLayout>
      </c:layout>
      <c:lineChart>
        <c:grouping val="standard"/>
        <c:varyColors val="0"/>
        <c:ser>
          <c:idx val="0"/>
          <c:order val="0"/>
          <c:tx>
            <c:strRef>
              <c:f>totalt!$B$2</c:f>
              <c:strCache>
                <c:ptCount val="1"/>
                <c:pt idx="0">
                  <c:v>2022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totalt!$C$1:$N$1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mai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des</c:v>
                </c:pt>
              </c:strCache>
            </c:strRef>
          </c:cat>
          <c:val>
            <c:numRef>
              <c:f>totalt!$C$2:$N$2</c:f>
              <c:numCache>
                <c:formatCode>0.00</c:formatCode>
                <c:ptCount val="12"/>
                <c:pt idx="0">
                  <c:v>7.3</c:v>
                </c:pt>
                <c:pt idx="1">
                  <c:v>9.6</c:v>
                </c:pt>
                <c:pt idx="2">
                  <c:v>7.1</c:v>
                </c:pt>
                <c:pt idx="3">
                  <c:v>5.8</c:v>
                </c:pt>
                <c:pt idx="4">
                  <c:v>5.6</c:v>
                </c:pt>
                <c:pt idx="5">
                  <c:v>5.2</c:v>
                </c:pt>
                <c:pt idx="6">
                  <c:v>3.5</c:v>
                </c:pt>
                <c:pt idx="7">
                  <c:v>2.9</c:v>
                </c:pt>
                <c:pt idx="8">
                  <c:v>3.2</c:v>
                </c:pt>
                <c:pt idx="9">
                  <c:v>4.0999999999999996</c:v>
                </c:pt>
                <c:pt idx="10">
                  <c:v>5.7</c:v>
                </c:pt>
                <c:pt idx="11">
                  <c:v>4.9000000000000004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4F-4BB9-96FC-B08DB5EBDB60}"/>
            </c:ext>
          </c:extLst>
        </c:ser>
        <c:ser>
          <c:idx val="1"/>
          <c:order val="1"/>
          <c:tx>
            <c:strRef>
              <c:f>totalt!$B$3</c:f>
              <c:strCache>
                <c:ptCount val="1"/>
                <c:pt idx="0">
                  <c:v>2023</c:v>
                </c:pt>
              </c:strCache>
            </c:strRef>
          </c:tx>
          <c:spPr>
            <a:ln w="22225" cap="rnd" cmpd="sng" algn="ctr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totalt!$C$1:$N$1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mai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des</c:v>
                </c:pt>
              </c:strCache>
            </c:strRef>
          </c:cat>
          <c:val>
            <c:numRef>
              <c:f>totalt!$C$3:$N$3</c:f>
              <c:numCache>
                <c:formatCode>0.00</c:formatCode>
                <c:ptCount val="12"/>
                <c:pt idx="0">
                  <c:v>3.8</c:v>
                </c:pt>
                <c:pt idx="1">
                  <c:v>4.5999999999999996</c:v>
                </c:pt>
                <c:pt idx="2">
                  <c:v>5.9</c:v>
                </c:pt>
                <c:pt idx="3">
                  <c:v>3.5</c:v>
                </c:pt>
                <c:pt idx="4">
                  <c:v>4.2</c:v>
                </c:pt>
                <c:pt idx="5">
                  <c:v>4.2</c:v>
                </c:pt>
                <c:pt idx="6">
                  <c:v>1.6</c:v>
                </c:pt>
                <c:pt idx="7">
                  <c:v>2.6</c:v>
                </c:pt>
                <c:pt idx="8">
                  <c:v>4</c:v>
                </c:pt>
                <c:pt idx="9">
                  <c:v>4.5999999999999996</c:v>
                </c:pt>
                <c:pt idx="10">
                  <c:v>5.9</c:v>
                </c:pt>
                <c:pt idx="11">
                  <c:v>6.4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34F-4BB9-96FC-B08DB5EBDB60}"/>
            </c:ext>
          </c:extLst>
        </c:ser>
        <c:ser>
          <c:idx val="2"/>
          <c:order val="2"/>
          <c:tx>
            <c:strRef>
              <c:f>totalt!$B$4</c:f>
              <c:strCache>
                <c:ptCount val="1"/>
                <c:pt idx="0">
                  <c:v>2024</c:v>
                </c:pt>
              </c:strCache>
            </c:strRef>
          </c:tx>
          <c:spPr>
            <a:ln w="22225" cap="rnd" cmpd="sng" algn="ctr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totalt!$C$1:$N$1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mai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des</c:v>
                </c:pt>
              </c:strCache>
            </c:strRef>
          </c:cat>
          <c:val>
            <c:numRef>
              <c:f>totalt!$C$4:$N$4</c:f>
              <c:numCache>
                <c:formatCode>0.00</c:formatCode>
                <c:ptCount val="12"/>
                <c:pt idx="0">
                  <c:v>7.5</c:v>
                </c:pt>
                <c:pt idx="1">
                  <c:v>9.8000000000000007</c:v>
                </c:pt>
                <c:pt idx="2">
                  <c:v>8</c:v>
                </c:pt>
                <c:pt idx="3">
                  <c:v>7.3</c:v>
                </c:pt>
                <c:pt idx="4">
                  <c:v>6.8</c:v>
                </c:pt>
                <c:pt idx="5">
                  <c:v>7.1</c:v>
                </c:pt>
                <c:pt idx="6">
                  <c:v>7.2</c:v>
                </c:pt>
                <c:pt idx="7">
                  <c:v>6.4</c:v>
                </c:pt>
                <c:pt idx="8">
                  <c:v>7.5</c:v>
                </c:pt>
                <c:pt idx="9">
                  <c:v>7.7</c:v>
                </c:pt>
                <c:pt idx="10">
                  <c:v>8.1999999999999993</c:v>
                </c:pt>
                <c:pt idx="11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34F-4BB9-96FC-B08DB5EBDB60}"/>
            </c:ext>
          </c:extLst>
        </c:ser>
        <c:ser>
          <c:idx val="3"/>
          <c:order val="3"/>
          <c:tx>
            <c:strRef>
              <c:f>totalt!$B$5</c:f>
              <c:strCache>
                <c:ptCount val="1"/>
                <c:pt idx="0">
                  <c:v>2025</c:v>
                </c:pt>
              </c:strCache>
            </c:strRef>
          </c:tx>
          <c:spPr>
            <a:ln w="22225" cap="rnd" cmpd="sng" algn="ctr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totalt!$C$1:$N$1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mai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des</c:v>
                </c:pt>
              </c:strCache>
            </c:strRef>
          </c:cat>
          <c:val>
            <c:numRef>
              <c:f>totalt!$C$5:$N$5</c:f>
              <c:numCache>
                <c:formatCode>0.00</c:formatCode>
                <c:ptCount val="12"/>
                <c:pt idx="0">
                  <c:v>8.4</c:v>
                </c:pt>
                <c:pt idx="1">
                  <c:v>9.6999999999999993</c:v>
                </c:pt>
                <c:pt idx="2">
                  <c:v>7.3</c:v>
                </c:pt>
                <c:pt idx="3">
                  <c:v>7.7</c:v>
                </c:pt>
                <c:pt idx="4">
                  <c:v>8.9</c:v>
                </c:pt>
                <c:pt idx="5">
                  <c:v>7.2</c:v>
                </c:pt>
                <c:pt idx="6">
                  <c:v>9.6</c:v>
                </c:pt>
                <c:pt idx="7">
                  <c:v>8.4</c:v>
                </c:pt>
                <c:pt idx="8">
                  <c:v>7.9</c:v>
                </c:pt>
                <c:pt idx="9">
                  <c:v>8.1999999999999993</c:v>
                </c:pt>
                <c:pt idx="10">
                  <c:v>8</c:v>
                </c:pt>
                <c:pt idx="11">
                  <c:v>7.7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34F-4BB9-96FC-B08DB5EBDB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1098833424"/>
        <c:axId val="1098834384"/>
      </c:lineChart>
      <c:catAx>
        <c:axId val="109883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98834384"/>
        <c:crosses val="autoZero"/>
        <c:auto val="1"/>
        <c:lblAlgn val="ctr"/>
        <c:lblOffset val="100"/>
        <c:noMultiLvlLbl val="0"/>
      </c:catAx>
      <c:valAx>
        <c:axId val="1098834384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98833424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914286809451681"/>
          <c:y val="0.87946402367804943"/>
          <c:w val="0.24171426381096639"/>
          <c:h val="7.26636387607616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20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2000" dirty="0" err="1"/>
              <a:t>SYKEFRAVær</a:t>
            </a:r>
            <a:r>
              <a:rPr lang="nb-NO" sz="2000" dirty="0"/>
              <a:t> i % pr. tertial IKO egenmeldt/legemeldt 2022 2025</a:t>
            </a:r>
          </a:p>
        </c:rich>
      </c:tx>
      <c:layout>
        <c:manualLayout>
          <c:xMode val="edge"/>
          <c:yMode val="edge"/>
          <c:x val="8.5639463346668429E-2"/>
          <c:y val="1.463254839365845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20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IKO!$D$2</c:f>
              <c:strCache>
                <c:ptCount val="1"/>
                <c:pt idx="0">
                  <c:v>egenmeldt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IKO!$C$3:$C$14</c:f>
              <c:strCache>
                <c:ptCount val="12"/>
                <c:pt idx="0">
                  <c:v>2022 T1</c:v>
                </c:pt>
                <c:pt idx="1">
                  <c:v>2022 T2</c:v>
                </c:pt>
                <c:pt idx="2">
                  <c:v>2022 T3</c:v>
                </c:pt>
                <c:pt idx="3">
                  <c:v>2023 T1</c:v>
                </c:pt>
                <c:pt idx="4">
                  <c:v>2023 T2</c:v>
                </c:pt>
                <c:pt idx="5">
                  <c:v>2023 T3</c:v>
                </c:pt>
                <c:pt idx="6">
                  <c:v>2024 T1</c:v>
                </c:pt>
                <c:pt idx="7">
                  <c:v>2024 T2</c:v>
                </c:pt>
                <c:pt idx="8">
                  <c:v>2024 T3</c:v>
                </c:pt>
                <c:pt idx="9">
                  <c:v>2025 T1</c:v>
                </c:pt>
                <c:pt idx="10">
                  <c:v>2025 T2</c:v>
                </c:pt>
                <c:pt idx="11">
                  <c:v>2025 T3</c:v>
                </c:pt>
              </c:strCache>
            </c:strRef>
          </c:cat>
          <c:val>
            <c:numRef>
              <c:f>IKO!$D$3:$D$14</c:f>
              <c:numCache>
                <c:formatCode>0.00</c:formatCode>
                <c:ptCount val="12"/>
                <c:pt idx="0">
                  <c:v>1.57</c:v>
                </c:pt>
                <c:pt idx="1">
                  <c:v>0.81</c:v>
                </c:pt>
                <c:pt idx="2">
                  <c:v>1.49</c:v>
                </c:pt>
                <c:pt idx="3">
                  <c:v>1.3</c:v>
                </c:pt>
                <c:pt idx="4">
                  <c:v>0.67</c:v>
                </c:pt>
                <c:pt idx="5">
                  <c:v>1.83</c:v>
                </c:pt>
                <c:pt idx="6">
                  <c:v>1.49</c:v>
                </c:pt>
                <c:pt idx="7">
                  <c:v>0.81</c:v>
                </c:pt>
                <c:pt idx="8">
                  <c:v>1.08</c:v>
                </c:pt>
                <c:pt idx="9">
                  <c:v>1.59</c:v>
                </c:pt>
                <c:pt idx="10">
                  <c:v>0.84</c:v>
                </c:pt>
                <c:pt idx="11">
                  <c:v>1.1399999999999999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4D-4808-AE66-A1E3A308B851}"/>
            </c:ext>
          </c:extLst>
        </c:ser>
        <c:ser>
          <c:idx val="1"/>
          <c:order val="1"/>
          <c:tx>
            <c:strRef>
              <c:f>IKO!$E$2</c:f>
              <c:strCache>
                <c:ptCount val="1"/>
                <c:pt idx="0">
                  <c:v>legemeldt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IKO!$C$3:$C$14</c:f>
              <c:strCache>
                <c:ptCount val="12"/>
                <c:pt idx="0">
                  <c:v>2022 T1</c:v>
                </c:pt>
                <c:pt idx="1">
                  <c:v>2022 T2</c:v>
                </c:pt>
                <c:pt idx="2">
                  <c:v>2022 T3</c:v>
                </c:pt>
                <c:pt idx="3">
                  <c:v>2023 T1</c:v>
                </c:pt>
                <c:pt idx="4">
                  <c:v>2023 T2</c:v>
                </c:pt>
                <c:pt idx="5">
                  <c:v>2023 T3</c:v>
                </c:pt>
                <c:pt idx="6">
                  <c:v>2024 T1</c:v>
                </c:pt>
                <c:pt idx="7">
                  <c:v>2024 T2</c:v>
                </c:pt>
                <c:pt idx="8">
                  <c:v>2024 T3</c:v>
                </c:pt>
                <c:pt idx="9">
                  <c:v>2025 T1</c:v>
                </c:pt>
                <c:pt idx="10">
                  <c:v>2025 T2</c:v>
                </c:pt>
                <c:pt idx="11">
                  <c:v>2025 T3</c:v>
                </c:pt>
              </c:strCache>
            </c:strRef>
          </c:cat>
          <c:val>
            <c:numRef>
              <c:f>IKO!$E$3:$E$14</c:f>
              <c:numCache>
                <c:formatCode>0.00</c:formatCode>
                <c:ptCount val="12"/>
                <c:pt idx="0">
                  <c:v>5.92</c:v>
                </c:pt>
                <c:pt idx="1">
                  <c:v>3.57</c:v>
                </c:pt>
                <c:pt idx="2">
                  <c:v>3</c:v>
                </c:pt>
                <c:pt idx="3">
                  <c:v>3.2</c:v>
                </c:pt>
                <c:pt idx="4">
                  <c:v>2.7</c:v>
                </c:pt>
                <c:pt idx="5">
                  <c:v>3.37</c:v>
                </c:pt>
                <c:pt idx="6">
                  <c:v>6.65</c:v>
                </c:pt>
                <c:pt idx="7">
                  <c:v>6.03</c:v>
                </c:pt>
                <c:pt idx="8">
                  <c:v>6.52</c:v>
                </c:pt>
                <c:pt idx="9">
                  <c:v>6.68</c:v>
                </c:pt>
                <c:pt idx="10">
                  <c:v>7.55</c:v>
                </c:pt>
                <c:pt idx="11">
                  <c:v>6.83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4D-4808-AE66-A1E3A308B85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1657711968"/>
        <c:axId val="1657712448"/>
        <c:axId val="0"/>
      </c:bar3DChart>
      <c:catAx>
        <c:axId val="16577119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57712448"/>
        <c:crosses val="autoZero"/>
        <c:auto val="1"/>
        <c:lblAlgn val="ctr"/>
        <c:lblOffset val="100"/>
        <c:noMultiLvlLbl val="0"/>
      </c:catAx>
      <c:valAx>
        <c:axId val="1657712448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1657711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2000" b="1" dirty="0"/>
              <a:t>Sykefravær i prosent IOB 2022 - 2025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IOB!$A$10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IOB!$B$9:$M$9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mai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des</c:v>
                </c:pt>
              </c:strCache>
            </c:strRef>
          </c:cat>
          <c:val>
            <c:numRef>
              <c:f>IOB!$B$10:$M$10</c:f>
              <c:numCache>
                <c:formatCode>0.00</c:formatCode>
                <c:ptCount val="12"/>
                <c:pt idx="0">
                  <c:v>8.6999999999999993</c:v>
                </c:pt>
                <c:pt idx="1">
                  <c:v>12.9</c:v>
                </c:pt>
                <c:pt idx="2">
                  <c:v>12.5</c:v>
                </c:pt>
                <c:pt idx="3">
                  <c:v>10.1</c:v>
                </c:pt>
                <c:pt idx="4">
                  <c:v>8.4</c:v>
                </c:pt>
                <c:pt idx="5">
                  <c:v>5.8</c:v>
                </c:pt>
                <c:pt idx="6">
                  <c:v>4.5</c:v>
                </c:pt>
                <c:pt idx="7">
                  <c:v>2.9</c:v>
                </c:pt>
                <c:pt idx="8">
                  <c:v>3.3</c:v>
                </c:pt>
                <c:pt idx="9">
                  <c:v>3.9</c:v>
                </c:pt>
                <c:pt idx="10">
                  <c:v>4.5</c:v>
                </c:pt>
                <c:pt idx="11">
                  <c:v>4.9000000000000004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09-454F-970A-F74B99E7B43B}"/>
            </c:ext>
          </c:extLst>
        </c:ser>
        <c:ser>
          <c:idx val="1"/>
          <c:order val="1"/>
          <c:tx>
            <c:strRef>
              <c:f>IOB!$A$11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IOB!$B$9:$M$9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mai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des</c:v>
                </c:pt>
              </c:strCache>
            </c:strRef>
          </c:cat>
          <c:val>
            <c:numRef>
              <c:f>IOB!$B$11:$M$11</c:f>
              <c:numCache>
                <c:formatCode>0.00</c:formatCode>
                <c:ptCount val="12"/>
                <c:pt idx="0">
                  <c:v>7.6</c:v>
                </c:pt>
                <c:pt idx="1">
                  <c:v>4.5999999999999996</c:v>
                </c:pt>
                <c:pt idx="2">
                  <c:v>4.3</c:v>
                </c:pt>
                <c:pt idx="3">
                  <c:v>4.5</c:v>
                </c:pt>
                <c:pt idx="4">
                  <c:v>3.7</c:v>
                </c:pt>
                <c:pt idx="5">
                  <c:v>2.5</c:v>
                </c:pt>
                <c:pt idx="6">
                  <c:v>1</c:v>
                </c:pt>
                <c:pt idx="7">
                  <c:v>1.4</c:v>
                </c:pt>
                <c:pt idx="8">
                  <c:v>4.2</c:v>
                </c:pt>
                <c:pt idx="9">
                  <c:v>4.5999999999999996</c:v>
                </c:pt>
                <c:pt idx="10">
                  <c:v>5.8</c:v>
                </c:pt>
                <c:pt idx="11">
                  <c:v>4.0999999999999996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09-454F-970A-F74B99E7B43B}"/>
            </c:ext>
          </c:extLst>
        </c:ser>
        <c:ser>
          <c:idx val="2"/>
          <c:order val="2"/>
          <c:tx>
            <c:strRef>
              <c:f>IOB!$A$12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IOB!$B$9:$M$9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mai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des</c:v>
                </c:pt>
              </c:strCache>
            </c:strRef>
          </c:cat>
          <c:val>
            <c:numRef>
              <c:f>IOB!$B$12:$M$12</c:f>
              <c:numCache>
                <c:formatCode>0.00</c:formatCode>
                <c:ptCount val="12"/>
                <c:pt idx="0">
                  <c:v>3.4</c:v>
                </c:pt>
                <c:pt idx="1">
                  <c:v>4.9000000000000004</c:v>
                </c:pt>
                <c:pt idx="2">
                  <c:v>3.5</c:v>
                </c:pt>
                <c:pt idx="3">
                  <c:v>3.9</c:v>
                </c:pt>
                <c:pt idx="4">
                  <c:v>5.0999999999999996</c:v>
                </c:pt>
                <c:pt idx="5">
                  <c:v>4.3</c:v>
                </c:pt>
                <c:pt idx="6">
                  <c:v>4.4000000000000004</c:v>
                </c:pt>
                <c:pt idx="7">
                  <c:v>3.4</c:v>
                </c:pt>
                <c:pt idx="8">
                  <c:v>4.5999999999999996</c:v>
                </c:pt>
                <c:pt idx="9">
                  <c:v>2</c:v>
                </c:pt>
                <c:pt idx="10">
                  <c:v>2.4</c:v>
                </c:pt>
                <c:pt idx="1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309-454F-970A-F74B99E7B43B}"/>
            </c:ext>
          </c:extLst>
        </c:ser>
        <c:ser>
          <c:idx val="3"/>
          <c:order val="3"/>
          <c:tx>
            <c:strRef>
              <c:f>IOB!$A$13</c:f>
              <c:strCache>
                <c:ptCount val="1"/>
                <c:pt idx="0">
                  <c:v>2025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IOB!$B$9:$M$9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mai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des</c:v>
                </c:pt>
              </c:strCache>
            </c:strRef>
          </c:cat>
          <c:val>
            <c:numRef>
              <c:f>IOB!$B$13:$M$13</c:f>
              <c:numCache>
                <c:formatCode>0.00</c:formatCode>
                <c:ptCount val="12"/>
                <c:pt idx="0">
                  <c:v>2.9</c:v>
                </c:pt>
                <c:pt idx="1">
                  <c:v>4.2</c:v>
                </c:pt>
                <c:pt idx="2">
                  <c:v>8.4</c:v>
                </c:pt>
                <c:pt idx="3">
                  <c:v>8.1999999999999993</c:v>
                </c:pt>
                <c:pt idx="4">
                  <c:v>6.4</c:v>
                </c:pt>
                <c:pt idx="5">
                  <c:v>7.2</c:v>
                </c:pt>
                <c:pt idx="6">
                  <c:v>15.2</c:v>
                </c:pt>
                <c:pt idx="7">
                  <c:v>7.8</c:v>
                </c:pt>
                <c:pt idx="8">
                  <c:v>10.1</c:v>
                </c:pt>
                <c:pt idx="9">
                  <c:v>9.1999999999999993</c:v>
                </c:pt>
                <c:pt idx="10">
                  <c:v>10.199999999999999</c:v>
                </c:pt>
                <c:pt idx="11">
                  <c:v>10.7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309-454F-970A-F74B99E7B4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98811824"/>
        <c:axId val="1098812304"/>
      </c:lineChart>
      <c:catAx>
        <c:axId val="1098811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98812304"/>
        <c:crosses val="autoZero"/>
        <c:auto val="1"/>
        <c:lblAlgn val="ctr"/>
        <c:lblOffset val="100"/>
        <c:noMultiLvlLbl val="0"/>
      </c:catAx>
      <c:valAx>
        <c:axId val="109881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98811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/>
              <a:t>Sykefravær i % pr. tertial IOB, egenmeldt/legemeldt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0826360882621674E-2"/>
          <c:y val="0.12655604215902597"/>
          <c:w val="0.9589229657938878"/>
          <c:h val="0.7826108951885991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IOB!$C$35</c:f>
              <c:strCache>
                <c:ptCount val="1"/>
                <c:pt idx="0">
                  <c:v>egenmeldt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IOB!$B$36:$B$47</c:f>
              <c:strCache>
                <c:ptCount val="12"/>
                <c:pt idx="0">
                  <c:v>2022 T1</c:v>
                </c:pt>
                <c:pt idx="1">
                  <c:v>2022 T2</c:v>
                </c:pt>
                <c:pt idx="2">
                  <c:v>2022 T3</c:v>
                </c:pt>
                <c:pt idx="3">
                  <c:v>2023 T1</c:v>
                </c:pt>
                <c:pt idx="4">
                  <c:v>2023 T2</c:v>
                </c:pt>
                <c:pt idx="5">
                  <c:v>2023 T3</c:v>
                </c:pt>
                <c:pt idx="6">
                  <c:v>2024 T1</c:v>
                </c:pt>
                <c:pt idx="7">
                  <c:v>2024 T2</c:v>
                </c:pt>
                <c:pt idx="8">
                  <c:v>2024 T3</c:v>
                </c:pt>
                <c:pt idx="9">
                  <c:v>2025 T1</c:v>
                </c:pt>
                <c:pt idx="10">
                  <c:v>2025 T2</c:v>
                </c:pt>
                <c:pt idx="11">
                  <c:v>2025 T3</c:v>
                </c:pt>
              </c:strCache>
            </c:strRef>
          </c:cat>
          <c:val>
            <c:numRef>
              <c:f>IOB!$C$36:$C$47</c:f>
              <c:numCache>
                <c:formatCode>0.00</c:formatCode>
                <c:ptCount val="12"/>
                <c:pt idx="0">
                  <c:v>1.54</c:v>
                </c:pt>
                <c:pt idx="1">
                  <c:v>0.86</c:v>
                </c:pt>
                <c:pt idx="2" formatCode="General">
                  <c:v>1.75</c:v>
                </c:pt>
                <c:pt idx="3">
                  <c:v>1.67</c:v>
                </c:pt>
                <c:pt idx="4">
                  <c:v>1.07</c:v>
                </c:pt>
                <c:pt idx="5">
                  <c:v>1.47</c:v>
                </c:pt>
                <c:pt idx="6">
                  <c:v>0.9</c:v>
                </c:pt>
                <c:pt idx="7">
                  <c:v>1.08</c:v>
                </c:pt>
                <c:pt idx="8">
                  <c:v>1.36</c:v>
                </c:pt>
                <c:pt idx="9">
                  <c:v>0.63</c:v>
                </c:pt>
                <c:pt idx="10">
                  <c:v>0.56000000000000005</c:v>
                </c:pt>
                <c:pt idx="11">
                  <c:v>1.08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92-4042-A084-3535F4F68328}"/>
            </c:ext>
          </c:extLst>
        </c:ser>
        <c:ser>
          <c:idx val="1"/>
          <c:order val="1"/>
          <c:tx>
            <c:strRef>
              <c:f>IOB!$D$35</c:f>
              <c:strCache>
                <c:ptCount val="1"/>
                <c:pt idx="0">
                  <c:v>legemeldt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IOB!$B$36:$B$47</c:f>
              <c:strCache>
                <c:ptCount val="12"/>
                <c:pt idx="0">
                  <c:v>2022 T1</c:v>
                </c:pt>
                <c:pt idx="1">
                  <c:v>2022 T2</c:v>
                </c:pt>
                <c:pt idx="2">
                  <c:v>2022 T3</c:v>
                </c:pt>
                <c:pt idx="3">
                  <c:v>2023 T1</c:v>
                </c:pt>
                <c:pt idx="4">
                  <c:v>2023 T2</c:v>
                </c:pt>
                <c:pt idx="5">
                  <c:v>2023 T3</c:v>
                </c:pt>
                <c:pt idx="6">
                  <c:v>2024 T1</c:v>
                </c:pt>
                <c:pt idx="7">
                  <c:v>2024 T2</c:v>
                </c:pt>
                <c:pt idx="8">
                  <c:v>2024 T3</c:v>
                </c:pt>
                <c:pt idx="9">
                  <c:v>2025 T1</c:v>
                </c:pt>
                <c:pt idx="10">
                  <c:v>2025 T2</c:v>
                </c:pt>
                <c:pt idx="11">
                  <c:v>2025 T3</c:v>
                </c:pt>
              </c:strCache>
            </c:strRef>
          </c:cat>
          <c:val>
            <c:numRef>
              <c:f>IOB!$D$36:$D$47</c:f>
              <c:numCache>
                <c:formatCode>0.00</c:formatCode>
                <c:ptCount val="12"/>
                <c:pt idx="0">
                  <c:v>9.57</c:v>
                </c:pt>
                <c:pt idx="1">
                  <c:v>4.63</c:v>
                </c:pt>
                <c:pt idx="2" formatCode="General">
                  <c:v>2.36</c:v>
                </c:pt>
                <c:pt idx="3">
                  <c:v>3.61</c:v>
                </c:pt>
                <c:pt idx="4">
                  <c:v>1.17</c:v>
                </c:pt>
                <c:pt idx="5">
                  <c:v>3.26</c:v>
                </c:pt>
                <c:pt idx="6">
                  <c:v>3.02</c:v>
                </c:pt>
                <c:pt idx="7">
                  <c:v>3.18</c:v>
                </c:pt>
                <c:pt idx="8">
                  <c:v>1.38</c:v>
                </c:pt>
                <c:pt idx="9">
                  <c:v>5.26</c:v>
                </c:pt>
                <c:pt idx="10">
                  <c:v>7.78</c:v>
                </c:pt>
                <c:pt idx="11">
                  <c:v>8.94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92-4042-A084-3535F4F6832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1770383600"/>
        <c:axId val="1770384080"/>
        <c:axId val="0"/>
      </c:bar3DChart>
      <c:catAx>
        <c:axId val="17703836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770384080"/>
        <c:crosses val="autoZero"/>
        <c:auto val="1"/>
        <c:lblAlgn val="ctr"/>
        <c:lblOffset val="100"/>
        <c:noMultiLvlLbl val="0"/>
      </c:catAx>
      <c:valAx>
        <c:axId val="1770384080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177038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Sykefravær i prosent</a:t>
            </a:r>
            <a:r>
              <a:rPr lang="nb-NO" baseline="0"/>
              <a:t>, fakultets adm. 2022 - 2025</a:t>
            </a:r>
            <a:endParaRPr lang="nb-NO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'Fak.adm.'!$A$4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'Fak.adm.'!$B$3:$M$3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mai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des</c:v>
                </c:pt>
              </c:strCache>
            </c:strRef>
          </c:cat>
          <c:val>
            <c:numRef>
              <c:f>'Fak.adm.'!$B$4:$M$4</c:f>
              <c:numCache>
                <c:formatCode>0.00</c:formatCode>
                <c:ptCount val="12"/>
                <c:pt idx="0">
                  <c:v>3.5</c:v>
                </c:pt>
                <c:pt idx="1">
                  <c:v>5.0999999999999996</c:v>
                </c:pt>
                <c:pt idx="2">
                  <c:v>8.4</c:v>
                </c:pt>
                <c:pt idx="3">
                  <c:v>6.8</c:v>
                </c:pt>
                <c:pt idx="4">
                  <c:v>5.6</c:v>
                </c:pt>
                <c:pt idx="5">
                  <c:v>6.8</c:v>
                </c:pt>
                <c:pt idx="6">
                  <c:v>9</c:v>
                </c:pt>
                <c:pt idx="7">
                  <c:v>2.2000000000000002</c:v>
                </c:pt>
                <c:pt idx="8">
                  <c:v>4</c:v>
                </c:pt>
                <c:pt idx="9">
                  <c:v>5.2</c:v>
                </c:pt>
                <c:pt idx="10">
                  <c:v>7</c:v>
                </c:pt>
                <c:pt idx="11">
                  <c:v>11.3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2D-4A06-BCD4-FFED291E476B}"/>
            </c:ext>
          </c:extLst>
        </c:ser>
        <c:ser>
          <c:idx val="1"/>
          <c:order val="1"/>
          <c:tx>
            <c:strRef>
              <c:f>'Fak.adm.'!$A$5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'Fak.adm.'!$B$3:$M$3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mai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des</c:v>
                </c:pt>
              </c:strCache>
            </c:strRef>
          </c:cat>
          <c:val>
            <c:numRef>
              <c:f>'Fak.adm.'!$B$5:$M$5</c:f>
              <c:numCache>
                <c:formatCode>0.00</c:formatCode>
                <c:ptCount val="12"/>
                <c:pt idx="0">
                  <c:v>9.6999999999999993</c:v>
                </c:pt>
                <c:pt idx="1">
                  <c:v>8.8000000000000007</c:v>
                </c:pt>
                <c:pt idx="2">
                  <c:v>7.6</c:v>
                </c:pt>
                <c:pt idx="3">
                  <c:v>8.8000000000000007</c:v>
                </c:pt>
                <c:pt idx="4">
                  <c:v>7.3</c:v>
                </c:pt>
                <c:pt idx="5">
                  <c:v>4</c:v>
                </c:pt>
                <c:pt idx="6">
                  <c:v>11.1</c:v>
                </c:pt>
                <c:pt idx="7">
                  <c:v>10.8</c:v>
                </c:pt>
                <c:pt idx="8">
                  <c:v>6.9</c:v>
                </c:pt>
                <c:pt idx="9">
                  <c:v>9.1</c:v>
                </c:pt>
                <c:pt idx="10">
                  <c:v>10.199999999999999</c:v>
                </c:pt>
                <c:pt idx="11">
                  <c:v>12.1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42D-4A06-BCD4-FFED291E476B}"/>
            </c:ext>
          </c:extLst>
        </c:ser>
        <c:ser>
          <c:idx val="2"/>
          <c:order val="2"/>
          <c:tx>
            <c:strRef>
              <c:f>'Fak.adm.'!$A$6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'Fak.adm.'!$B$3:$M$3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mai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des</c:v>
                </c:pt>
              </c:strCache>
            </c:strRef>
          </c:cat>
          <c:val>
            <c:numRef>
              <c:f>'Fak.adm.'!$B$6:$M$6</c:f>
              <c:numCache>
                <c:formatCode>0.00</c:formatCode>
                <c:ptCount val="12"/>
                <c:pt idx="0">
                  <c:v>13.2</c:v>
                </c:pt>
                <c:pt idx="1">
                  <c:v>14.2</c:v>
                </c:pt>
                <c:pt idx="2">
                  <c:v>11.5</c:v>
                </c:pt>
                <c:pt idx="3">
                  <c:v>8.6</c:v>
                </c:pt>
                <c:pt idx="4">
                  <c:v>9.6</c:v>
                </c:pt>
                <c:pt idx="5">
                  <c:v>12.7</c:v>
                </c:pt>
                <c:pt idx="6">
                  <c:v>17</c:v>
                </c:pt>
                <c:pt idx="7">
                  <c:v>10.4</c:v>
                </c:pt>
                <c:pt idx="8">
                  <c:v>10</c:v>
                </c:pt>
                <c:pt idx="9">
                  <c:v>14.5</c:v>
                </c:pt>
                <c:pt idx="10">
                  <c:v>10.5</c:v>
                </c:pt>
                <c:pt idx="11">
                  <c:v>6.9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42D-4A06-BCD4-FFED291E476B}"/>
            </c:ext>
          </c:extLst>
        </c:ser>
        <c:ser>
          <c:idx val="3"/>
          <c:order val="3"/>
          <c:tx>
            <c:strRef>
              <c:f>'Fak.adm.'!$A$7</c:f>
              <c:strCache>
                <c:ptCount val="1"/>
                <c:pt idx="0">
                  <c:v>2025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'Fak.adm.'!$B$3:$M$3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mai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des</c:v>
                </c:pt>
              </c:strCache>
            </c:strRef>
          </c:cat>
          <c:val>
            <c:numRef>
              <c:f>'Fak.adm.'!$B$7:$M$7</c:f>
              <c:numCache>
                <c:formatCode>0.00</c:formatCode>
                <c:ptCount val="12"/>
                <c:pt idx="0">
                  <c:v>6.2</c:v>
                </c:pt>
                <c:pt idx="1">
                  <c:v>7.8</c:v>
                </c:pt>
                <c:pt idx="2">
                  <c:v>8.5</c:v>
                </c:pt>
                <c:pt idx="3">
                  <c:v>7.2</c:v>
                </c:pt>
                <c:pt idx="4">
                  <c:v>9.1</c:v>
                </c:pt>
                <c:pt idx="5">
                  <c:v>8</c:v>
                </c:pt>
                <c:pt idx="6">
                  <c:v>9.9</c:v>
                </c:pt>
                <c:pt idx="7">
                  <c:v>8.8000000000000007</c:v>
                </c:pt>
                <c:pt idx="8">
                  <c:v>12.7</c:v>
                </c:pt>
                <c:pt idx="9">
                  <c:v>10.1</c:v>
                </c:pt>
                <c:pt idx="10">
                  <c:v>9</c:v>
                </c:pt>
                <c:pt idx="11">
                  <c:v>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42D-4A06-BCD4-FFED291E47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83515456"/>
        <c:axId val="1883517376"/>
      </c:lineChart>
      <c:catAx>
        <c:axId val="1883515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883517376"/>
        <c:crosses val="autoZero"/>
        <c:auto val="1"/>
        <c:lblAlgn val="ctr"/>
        <c:lblOffset val="100"/>
        <c:noMultiLvlLbl val="0"/>
      </c:catAx>
      <c:valAx>
        <c:axId val="188351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883515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/>
              <a:t>Sykefravær i % pr. tertial, fak.adm. egenmeldt/legemeldt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'Fak.adm.'!$D$31</c:f>
              <c:strCache>
                <c:ptCount val="1"/>
                <c:pt idx="0">
                  <c:v>egenmeldt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'Fak.adm.'!$C$32:$C$43</c:f>
              <c:strCache>
                <c:ptCount val="12"/>
                <c:pt idx="0">
                  <c:v>2022 T1</c:v>
                </c:pt>
                <c:pt idx="1">
                  <c:v>2022 T2</c:v>
                </c:pt>
                <c:pt idx="2">
                  <c:v>2022 T3</c:v>
                </c:pt>
                <c:pt idx="3">
                  <c:v>2023 T1</c:v>
                </c:pt>
                <c:pt idx="4">
                  <c:v>2023 T2</c:v>
                </c:pt>
                <c:pt idx="5">
                  <c:v>2023 T3</c:v>
                </c:pt>
                <c:pt idx="6">
                  <c:v>2024 T1</c:v>
                </c:pt>
                <c:pt idx="7">
                  <c:v>2024 T2</c:v>
                </c:pt>
                <c:pt idx="8">
                  <c:v>2024 T3</c:v>
                </c:pt>
                <c:pt idx="9">
                  <c:v>2025 T1</c:v>
                </c:pt>
                <c:pt idx="10">
                  <c:v>2025 T2</c:v>
                </c:pt>
                <c:pt idx="11">
                  <c:v>2025 T3</c:v>
                </c:pt>
              </c:strCache>
            </c:strRef>
          </c:cat>
          <c:val>
            <c:numRef>
              <c:f>'Fak.adm.'!$D$32:$D$43</c:f>
              <c:numCache>
                <c:formatCode>0.00</c:formatCode>
                <c:ptCount val="12"/>
                <c:pt idx="0">
                  <c:v>1.52</c:v>
                </c:pt>
                <c:pt idx="1">
                  <c:v>1.01</c:v>
                </c:pt>
                <c:pt idx="2">
                  <c:v>2.2200000000000002</c:v>
                </c:pt>
                <c:pt idx="3">
                  <c:v>1.8</c:v>
                </c:pt>
                <c:pt idx="4">
                  <c:v>1.53</c:v>
                </c:pt>
                <c:pt idx="5">
                  <c:v>2.2599999999999998</c:v>
                </c:pt>
                <c:pt idx="6">
                  <c:v>2.2799999999999998</c:v>
                </c:pt>
                <c:pt idx="7">
                  <c:v>1.32</c:v>
                </c:pt>
                <c:pt idx="8">
                  <c:v>1.75</c:v>
                </c:pt>
                <c:pt idx="9">
                  <c:v>1.83</c:v>
                </c:pt>
                <c:pt idx="10">
                  <c:v>1.83</c:v>
                </c:pt>
                <c:pt idx="11" formatCode="General">
                  <c:v>1.51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53-44BE-B68E-4170860C75EC}"/>
            </c:ext>
          </c:extLst>
        </c:ser>
        <c:ser>
          <c:idx val="1"/>
          <c:order val="1"/>
          <c:tx>
            <c:strRef>
              <c:f>'Fak.adm.'!$E$31</c:f>
              <c:strCache>
                <c:ptCount val="1"/>
                <c:pt idx="0">
                  <c:v>legemeldt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'Fak.adm.'!$C$32:$C$43</c:f>
              <c:strCache>
                <c:ptCount val="12"/>
                <c:pt idx="0">
                  <c:v>2022 T1</c:v>
                </c:pt>
                <c:pt idx="1">
                  <c:v>2022 T2</c:v>
                </c:pt>
                <c:pt idx="2">
                  <c:v>2022 T3</c:v>
                </c:pt>
                <c:pt idx="3">
                  <c:v>2023 T1</c:v>
                </c:pt>
                <c:pt idx="4">
                  <c:v>2023 T2</c:v>
                </c:pt>
                <c:pt idx="5">
                  <c:v>2023 T3</c:v>
                </c:pt>
                <c:pt idx="6">
                  <c:v>2024 T1</c:v>
                </c:pt>
                <c:pt idx="7">
                  <c:v>2024 T2</c:v>
                </c:pt>
                <c:pt idx="8">
                  <c:v>2024 T3</c:v>
                </c:pt>
                <c:pt idx="9">
                  <c:v>2025 T1</c:v>
                </c:pt>
                <c:pt idx="10">
                  <c:v>2025 T2</c:v>
                </c:pt>
                <c:pt idx="11">
                  <c:v>2025 T3</c:v>
                </c:pt>
              </c:strCache>
            </c:strRef>
          </c:cat>
          <c:val>
            <c:numRef>
              <c:f>'Fak.adm.'!$E$32:$E$43</c:f>
              <c:numCache>
                <c:formatCode>0.00</c:formatCode>
                <c:ptCount val="12"/>
                <c:pt idx="0">
                  <c:v>4.46</c:v>
                </c:pt>
                <c:pt idx="1">
                  <c:v>4.43</c:v>
                </c:pt>
                <c:pt idx="2">
                  <c:v>4.55</c:v>
                </c:pt>
                <c:pt idx="3">
                  <c:v>6.89</c:v>
                </c:pt>
                <c:pt idx="4">
                  <c:v>6.29</c:v>
                </c:pt>
                <c:pt idx="5">
                  <c:v>7.32</c:v>
                </c:pt>
                <c:pt idx="6">
                  <c:v>9.57</c:v>
                </c:pt>
                <c:pt idx="7">
                  <c:v>10.54</c:v>
                </c:pt>
                <c:pt idx="8">
                  <c:v>8.84</c:v>
                </c:pt>
                <c:pt idx="9">
                  <c:v>5.63</c:v>
                </c:pt>
                <c:pt idx="10">
                  <c:v>6.98</c:v>
                </c:pt>
                <c:pt idx="11" formatCode="General">
                  <c:v>8.84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53-44BE-B68E-4170860C75E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1941603856"/>
        <c:axId val="1941602896"/>
        <c:axId val="0"/>
      </c:bar3DChart>
      <c:catAx>
        <c:axId val="19416038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941602896"/>
        <c:crosses val="autoZero"/>
        <c:auto val="1"/>
        <c:lblAlgn val="ctr"/>
        <c:lblOffset val="100"/>
        <c:noMultiLvlLbl val="0"/>
      </c:catAx>
      <c:valAx>
        <c:axId val="1941602896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194160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B11B7-2C59-462B-AC24-B1420007DCB2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8A164-B294-42CD-8DF3-EBAC0F461F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6747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A8A164-B294-42CD-8DF3-EBAC0F461FD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6637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A8A164-B294-42CD-8DF3-EBAC0F461FD2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553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71F647-CB40-1186-BA38-7C9476D59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505D588-FD79-3C39-675F-53E7824D7E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AD75CEA-7BA5-5F43-6519-9A0264B6C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AC888-BD97-41DB-87B0-30D6C618DAD3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1C8A3D0-F5C7-052D-700F-E9646A34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4DF5D9F-21FC-DD97-43FE-F7EF8E72E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02A72-0165-4ADB-9B54-954638ECDC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2385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441741-92F4-451E-5F11-1CE0A936D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8AE33B-8B0A-9BAD-B3C7-41647A9FF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AF208D5-DE0A-7ABC-5FB2-040111350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AC888-BD97-41DB-87B0-30D6C618DAD3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F181EA5-B0FE-988B-48F5-D781BBA01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0FD2AB-A3D7-92D8-D1F5-F1E612C70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02A72-0165-4ADB-9B54-954638ECDC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4552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E0A7CF-71F3-692A-04F2-498B64985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8446D58-BC54-81A1-4C25-84A387196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0BB28B5-09D3-BF88-51EE-9AA9622BE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AC888-BD97-41DB-87B0-30D6C618DAD3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3C6CDF8-F496-0184-3250-57CCA7A3C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8415DA6-CB09-69C1-E24E-D2256D72C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02A72-0165-4ADB-9B54-954638ECDC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4362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0D066A-535E-4D13-38D4-A0AFDEC29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6632FC-12C6-CAAC-1A13-02A417A27D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D81377B-5569-3E18-C948-2B28F6AB55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7B56717-32A7-5C2F-5D02-D27E4ECAF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AC888-BD97-41DB-87B0-30D6C618DAD3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75E023C-DC44-5D64-DE55-E869A9B6F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F80DAE6-6D8F-27CB-487F-5928F326F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02A72-0165-4ADB-9B54-954638ECDC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5760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C96EC1-D9BA-07B3-83B4-E1E1DD1ED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F275DDD-0DF7-6A39-05EA-71F3A82EF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D76F555-4B08-9113-4085-97770CB580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257C0D9-60D1-96A8-6825-145E46CDA1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A556BDA-1F39-27AA-937E-CBE9ADD7E9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0A6882A-F80F-BBBD-2E1E-037364901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AC888-BD97-41DB-87B0-30D6C618DAD3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F97B66C-A679-AEBB-06B9-C697EDBC4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21A96F9-C4AA-6EC0-256E-131789942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02A72-0165-4ADB-9B54-954638ECDC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767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33E314-333B-544C-DEB9-0473854FD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BC52976-F37A-412F-D800-48463BB99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AC888-BD97-41DB-87B0-30D6C618DAD3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5B7F2DA-E010-BCCE-8B29-26617C5CF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D1D6977-F6E8-F440-571B-11E10107C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02A72-0165-4ADB-9B54-954638ECDC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3248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1CF21B3-7DDB-9D42-B407-6B6968E2E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AC888-BD97-41DB-87B0-30D6C618DAD3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2376C80-422E-737F-352D-B6D4CEC27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BA6C21E-5A86-7E1C-FC86-9AEF9CAB4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02A72-0165-4ADB-9B54-954638ECDC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2379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6F9400-20FE-FC50-F653-6A5456F0D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E6A1C9-DC4A-339F-847E-7484A9D0E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43004C2-BBB4-DB21-1AC6-E148B1B1CA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F994582-FFB1-8D0D-F97B-9CA4415E6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AC888-BD97-41DB-87B0-30D6C618DAD3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D5B7434-9DF5-DD29-D2E2-41D864F11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876FBBD-8F06-937E-BC4C-B723F20A8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02A72-0165-4ADB-9B54-954638ECDC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1709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B1681E-2977-B1FA-62AC-A5B08C148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818F924-4DB7-B486-2FC2-6B88A8310C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D333305-D136-1A46-5F34-E871A217DE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A07B2BB-3777-C790-4D63-61B46DF68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AC888-BD97-41DB-87B0-30D6C618DAD3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D60EC39-6E06-0B50-7BF8-7C1E180AD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11A7C76-5771-C72A-2F4D-6DE8B848A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02A72-0165-4ADB-9B54-954638ECDC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6867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DDEFF7-493F-E977-F31A-039D0B98F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0E227C4-C12D-8556-A3BD-27DA48693D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3980474-EF6F-ECE8-4600-E6FFED9DB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AC888-BD97-41DB-87B0-30D6C618DAD3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264FB43-2A4F-8062-842C-5332AF20E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A28E35-A2DE-7795-5CFC-8CBB37E12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02A72-0165-4ADB-9B54-954638ECDC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7206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A96950F-47C8-1309-EAEC-D6B57FA763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C893C6F-1CE3-2CA3-679D-A1039928BF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13563C4-BBE0-CE0F-36B5-93E3DE876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AC888-BD97-41DB-87B0-30D6C618DAD3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C92802A-26E7-0F93-E6CD-FE4D2D46B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83857C9-08BE-EB6E-DA62-1D95FF5AB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02A72-0165-4ADB-9B54-954638ECDC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5034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49D9ED2-D91D-34D4-AC00-704016A83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4CD5310-A7CB-A7E9-0ECF-D6C89A367A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4252E49-A3B0-35B5-BE8F-C75C68FDCF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8AC888-BD97-41DB-87B0-30D6C618DAD3}" type="datetimeFigureOut">
              <a:rPr lang="nb-NO" smtClean="0"/>
              <a:t>17.02.2026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DA5D9BA-71F9-CE51-533B-4689DD918D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DF328A6-5357-629B-649D-430DF6808F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602A72-0165-4ADB-9B54-954638ECDC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9578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C5001BB8-96A7-E2CA-D284-3A70AC6D1B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Sykefravær OD</a:t>
            </a:r>
            <a:br>
              <a:rPr lang="nb-NO" dirty="0"/>
            </a:br>
            <a:r>
              <a:rPr lang="nb-NO" dirty="0"/>
              <a:t>2022 – 2025</a:t>
            </a:r>
            <a:br>
              <a:rPr lang="nb-NO" dirty="0"/>
            </a:br>
            <a:r>
              <a:rPr lang="nb-NO" sz="1300" dirty="0"/>
              <a:t>Tall hentet fra DFØ</a:t>
            </a:r>
          </a:p>
        </p:txBody>
      </p:sp>
    </p:spTree>
    <p:extLst>
      <p:ext uri="{BB962C8B-B14F-4D97-AF65-F5344CB8AC3E}">
        <p14:creationId xmlns:p14="http://schemas.microsoft.com/office/powerpoint/2010/main" val="853940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E5E2F20A-35F9-E01C-4692-9B78371B4B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8948769"/>
              </p:ext>
            </p:extLst>
          </p:nvPr>
        </p:nvGraphicFramePr>
        <p:xfrm>
          <a:off x="6337495" y="1690671"/>
          <a:ext cx="5247250" cy="3615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8E3388F8-B2EE-D32F-E66C-831F514CE8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5370685"/>
              </p:ext>
            </p:extLst>
          </p:nvPr>
        </p:nvGraphicFramePr>
        <p:xfrm>
          <a:off x="607255" y="1617783"/>
          <a:ext cx="4998415" cy="3615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3698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D889440-BF83-F6AD-6C78-E53972D751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0910595"/>
              </p:ext>
            </p:extLst>
          </p:nvPr>
        </p:nvGraphicFramePr>
        <p:xfrm>
          <a:off x="5760720" y="1617784"/>
          <a:ext cx="5801802" cy="3615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3A23A2F-62A5-5176-2494-70E3B338B7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610189"/>
              </p:ext>
            </p:extLst>
          </p:nvPr>
        </p:nvGraphicFramePr>
        <p:xfrm>
          <a:off x="629478" y="1617784"/>
          <a:ext cx="4983531" cy="3615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06599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7D4EF9B-87E5-4748-99C0-DDB804D5CE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465409"/>
              </p:ext>
            </p:extLst>
          </p:nvPr>
        </p:nvGraphicFramePr>
        <p:xfrm>
          <a:off x="400703" y="539903"/>
          <a:ext cx="10657009" cy="4831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8564209A-210A-E61D-6EAD-C3162D3862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064685"/>
              </p:ext>
            </p:extLst>
          </p:nvPr>
        </p:nvGraphicFramePr>
        <p:xfrm>
          <a:off x="977900" y="5257800"/>
          <a:ext cx="10236200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7400">
                  <a:extLst>
                    <a:ext uri="{9D8B030D-6E8A-4147-A177-3AD203B41FA5}">
                      <a16:colId xmlns:a16="http://schemas.microsoft.com/office/drawing/2014/main" val="2578686794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331406340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509944498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3789316151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3819000616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4084096520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396109787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65015099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10558503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376594005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473914049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3184489832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3987174746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jan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feb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mars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april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mai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juni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juli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aug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sept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okt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nov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des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8774907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2022</a:t>
                      </a:r>
                      <a:endParaRPr lang="nb-NO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7,30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9,60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7,10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5,80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5,60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5,20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3,50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2,90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3,20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4,10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5,70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4,90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376667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2023</a:t>
                      </a:r>
                      <a:endParaRPr lang="nb-NO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3,80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4,60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5,90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3,50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4,20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4,20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1,60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2,60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4,00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4,60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5,90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6,40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9080698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2024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7,50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9,80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8,00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7,30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6,80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7,10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7,20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6,40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7,50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7,70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8,20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7,00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2792953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2025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8,40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9,70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7,30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7,70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8,90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7,20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9,60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8,40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7,90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8,20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8,00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7,70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943832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6339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9BC59B5-E325-908F-91A1-F62087B22B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1731227"/>
              </p:ext>
            </p:extLst>
          </p:nvPr>
        </p:nvGraphicFramePr>
        <p:xfrm>
          <a:off x="643467" y="300789"/>
          <a:ext cx="10905066" cy="5943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82866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5F9CA07D-2D28-BD6E-FF31-D81AE02607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1457920"/>
              </p:ext>
            </p:extLst>
          </p:nvPr>
        </p:nvGraphicFramePr>
        <p:xfrm>
          <a:off x="673767" y="348915"/>
          <a:ext cx="10491537" cy="4078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71432A35-A48C-68C6-6324-BF737614A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5356824"/>
              </p:ext>
            </p:extLst>
          </p:nvPr>
        </p:nvGraphicFramePr>
        <p:xfrm>
          <a:off x="882650" y="4896853"/>
          <a:ext cx="10426700" cy="13595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7400">
                  <a:extLst>
                    <a:ext uri="{9D8B030D-6E8A-4147-A177-3AD203B41FA5}">
                      <a16:colId xmlns:a16="http://schemas.microsoft.com/office/drawing/2014/main" val="1071116932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381289214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3086500830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3483491874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4064552659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3750576820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718735752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385645208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783398214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3102861661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4042461243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759882256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730371885"/>
                    </a:ext>
                  </a:extLst>
                </a:gridCol>
              </a:tblGrid>
              <a:tr h="2719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jan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feb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mars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april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mai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juni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juli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aug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sept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okt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nov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des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77220452"/>
                  </a:ext>
                </a:extLst>
              </a:tr>
              <a:tr h="27191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2022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8,70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12,90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12,50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10,10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8,40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5,80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4,50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2,90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3,30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3,90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4,50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4,90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93399462"/>
                  </a:ext>
                </a:extLst>
              </a:tr>
              <a:tr h="27191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2023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7,60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4,60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4,30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4,50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3,70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2,50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1,00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1,40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4,20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4,60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5,80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4,10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86104188"/>
                  </a:ext>
                </a:extLst>
              </a:tr>
              <a:tr h="27191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2024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3,40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4,90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3,50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3,90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5,10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4,30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4,40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3,40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4,60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2,00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2,40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2,00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51845715"/>
                  </a:ext>
                </a:extLst>
              </a:tr>
              <a:tr h="27191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2025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2,90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4,20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8,40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8,20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6,40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7,20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15,20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7,80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10,10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9,20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10,20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10,70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83141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7423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76D503F-0767-C26C-4211-C378E0A2FA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964887"/>
              </p:ext>
            </p:extLst>
          </p:nvPr>
        </p:nvGraphicFramePr>
        <p:xfrm>
          <a:off x="433137" y="553453"/>
          <a:ext cx="10868847" cy="5755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34714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9AA702A-555A-7CEB-D9FC-7D6BC4B4ED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0594853"/>
              </p:ext>
            </p:extLst>
          </p:nvPr>
        </p:nvGraphicFramePr>
        <p:xfrm>
          <a:off x="749808" y="585216"/>
          <a:ext cx="10972800" cy="393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2505F7CD-9973-C127-FC1F-91E2B4EDFA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5608479"/>
              </p:ext>
            </p:extLst>
          </p:nvPr>
        </p:nvGraphicFramePr>
        <p:xfrm>
          <a:off x="977900" y="4776537"/>
          <a:ext cx="10236200" cy="17445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7400">
                  <a:extLst>
                    <a:ext uri="{9D8B030D-6E8A-4147-A177-3AD203B41FA5}">
                      <a16:colId xmlns:a16="http://schemas.microsoft.com/office/drawing/2014/main" val="2994717380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735090036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652982048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421123457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439573710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030678897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3620297716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698868444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3389912248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3002105936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461207657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638000207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211061645"/>
                    </a:ext>
                  </a:extLst>
                </a:gridCol>
              </a:tblGrid>
              <a:tr h="3489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jan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feb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mars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april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mai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juni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juli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aug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sept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okt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nov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des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46465645"/>
                  </a:ext>
                </a:extLst>
              </a:tr>
              <a:tr h="348916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2022</a:t>
                      </a:r>
                      <a:endParaRPr lang="nb-NO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3,50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5,10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8,40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6,80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5,60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6,80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9,00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2,20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4,00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5,20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7,00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11,30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57769178"/>
                  </a:ext>
                </a:extLst>
              </a:tr>
              <a:tr h="348916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2023</a:t>
                      </a:r>
                      <a:endParaRPr lang="nb-NO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9,70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8,80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7,60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8,80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7,30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4,00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11,10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10,80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6,90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9,10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10,20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12,10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35395085"/>
                  </a:ext>
                </a:extLst>
              </a:tr>
              <a:tr h="348916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2024</a:t>
                      </a:r>
                      <a:endParaRPr lang="nb-NO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13,20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14,20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11,50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8,60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9,60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12,70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17,00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 dirty="0">
                          <a:effectLst/>
                        </a:rPr>
                        <a:t>10,40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10,00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14,50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10,50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6,90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29824645"/>
                  </a:ext>
                </a:extLst>
              </a:tr>
              <a:tr h="348916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2025</a:t>
                      </a:r>
                      <a:endParaRPr lang="nb-NO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6,20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7,80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8,50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7,20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9,10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8,00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9,90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8,80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12,70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10,10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>
                          <a:effectLst/>
                        </a:rPr>
                        <a:t>9,00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b-NO" sz="11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9,50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817302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5471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876D957-853A-644B-C500-E5E0CB1F7C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9766252"/>
              </p:ext>
            </p:extLst>
          </p:nvPr>
        </p:nvGraphicFramePr>
        <p:xfrm>
          <a:off x="438912" y="713232"/>
          <a:ext cx="11064240" cy="5705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11975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A7421A0D-ECED-9DD9-2DB4-6B15CBF8B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26" y="1146518"/>
            <a:ext cx="5507502" cy="3903784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B8CB6A4D-8F84-DE8E-EE44-D39707F07909}"/>
              </a:ext>
            </a:extLst>
          </p:cNvPr>
          <p:cNvSpPr/>
          <p:nvPr/>
        </p:nvSpPr>
        <p:spPr>
          <a:xfrm>
            <a:off x="640079" y="463826"/>
            <a:ext cx="1641945" cy="4857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OD 2025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77E83621-3C82-33C6-AF9A-9F92E3429C16}"/>
              </a:ext>
            </a:extLst>
          </p:cNvPr>
          <p:cNvSpPr/>
          <p:nvPr/>
        </p:nvSpPr>
        <p:spPr>
          <a:xfrm>
            <a:off x="7013050" y="1146518"/>
            <a:ext cx="4572000" cy="18988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b-NO" dirty="0"/>
              <a:t>Ved IKO er det i Perioden 2022 – 2025 meldt inn 77 arbeidsrelaterte egenmeldinger. Det er i samme periode meldt inn 1425 ikke arbeidsrelaterte egenmeldinger.</a:t>
            </a:r>
          </a:p>
        </p:txBody>
      </p:sp>
    </p:spTree>
    <p:extLst>
      <p:ext uri="{BB962C8B-B14F-4D97-AF65-F5344CB8AC3E}">
        <p14:creationId xmlns:p14="http://schemas.microsoft.com/office/powerpoint/2010/main" val="2460525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37DE631-F66F-8DB6-78CB-787168A74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" y="563632"/>
            <a:ext cx="6629400" cy="4894194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2529478B-1475-60B1-1A67-F9E311CBF30D}"/>
              </a:ext>
            </a:extLst>
          </p:cNvPr>
          <p:cNvSpPr/>
          <p:nvPr/>
        </p:nvSpPr>
        <p:spPr>
          <a:xfrm>
            <a:off x="7467601" y="993912"/>
            <a:ext cx="3733136" cy="29247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b-NO" dirty="0"/>
              <a:t>Utviklingen i sykefravær i Norge sammenlignet med fire andre europeiske land i perioden 2014 til 2024. For hvert land vises en todelt linjegraf: én for Norge (svart linje) og én for det sammenlignede landet (grønn linje). (</a:t>
            </a:r>
            <a:r>
              <a:rPr lang="nb-NO" sz="1200" dirty="0"/>
              <a:t>Hentet fra </a:t>
            </a:r>
            <a:r>
              <a:rPr lang="nb-NO" sz="1200" dirty="0" err="1"/>
              <a:t>ssb</a:t>
            </a:r>
            <a:r>
              <a:rPr lang="nb-NO" sz="1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51128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367</Words>
  <Application>Microsoft Office PowerPoint</Application>
  <PresentationFormat>Widescreen</PresentationFormat>
  <Paragraphs>208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Aptos Narrow</vt:lpstr>
      <vt:lpstr>Arial</vt:lpstr>
      <vt:lpstr>Office-tema</vt:lpstr>
      <vt:lpstr>Sykefravær OD 2022 – 2025 Tall hentet fra DFØ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Elisabeth Aks</dc:creator>
  <cp:lastModifiedBy>Maria Dana Hansen Nesteby</cp:lastModifiedBy>
  <cp:revision>5</cp:revision>
  <dcterms:created xsi:type="dcterms:W3CDTF">2026-02-05T11:33:48Z</dcterms:created>
  <dcterms:modified xsi:type="dcterms:W3CDTF">2026-02-17T10:53:41Z</dcterms:modified>
</cp:coreProperties>
</file>